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7" r:id="rId3"/>
    <p:sldId id="288" r:id="rId4"/>
    <p:sldId id="296" r:id="rId5"/>
    <p:sldId id="297" r:id="rId6"/>
    <p:sldId id="301" r:id="rId7"/>
    <p:sldId id="298" r:id="rId8"/>
    <p:sldId id="299" r:id="rId9"/>
    <p:sldId id="300" r:id="rId10"/>
    <p:sldId id="302" r:id="rId11"/>
    <p:sldId id="304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000"/>
    <a:srgbClr val="454486"/>
    <a:srgbClr val="FAA41A"/>
    <a:srgbClr val="00A0E3"/>
    <a:srgbClr val="C81E8A"/>
    <a:srgbClr val="286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061" autoAdjust="0"/>
  </p:normalViewPr>
  <p:slideViewPr>
    <p:cSldViewPr snapToGrid="0">
      <p:cViewPr varScale="1">
        <p:scale>
          <a:sx n="69" d="100"/>
          <a:sy n="69" d="100"/>
        </p:scale>
        <p:origin x="722" y="34"/>
      </p:cViewPr>
      <p:guideLst>
        <p:guide orient="horz" pos="2160"/>
        <p:guide pos="3840"/>
        <p:guide pos="7296"/>
        <p:guide orient="horz" pos="4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pPr/>
              <a:t>9/17/2024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9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253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09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9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910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6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6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073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684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907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6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dirty="0"/>
              <a:t>Add a footer</a:t>
            </a:r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dirty="0"/>
              <a:t>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30 March 2021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39469714-8E3D-B880-07E6-6653E38116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8" cy="6858000"/>
          </a:xfrm>
          <a:prstGeom prst="rect">
            <a:avLst/>
          </a:prstGeom>
        </p:spPr>
      </p:pic>
      <p:sp>
        <p:nvSpPr>
          <p:cNvPr id="3" name="Freeform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278152" y="4473477"/>
            <a:ext cx="12022716" cy="4328702"/>
          </a:xfrm>
          <a:custGeom>
            <a:avLst/>
            <a:gdLst/>
            <a:ahLst/>
            <a:cxnLst/>
            <a:rect l="l" t="t" r="r" b="b"/>
            <a:pathLst>
              <a:path w="1128752" h="406400">
                <a:moveTo>
                  <a:pt x="925552" y="0"/>
                </a:moveTo>
                <a:cubicBezTo>
                  <a:pt x="1037776" y="0"/>
                  <a:pt x="1128752" y="90976"/>
                  <a:pt x="1128752" y="203200"/>
                </a:cubicBezTo>
                <a:cubicBezTo>
                  <a:pt x="1128752" y="315424"/>
                  <a:pt x="1037776" y="406400"/>
                  <a:pt x="925552" y="406400"/>
                </a:cubicBezTo>
                <a:lnTo>
                  <a:pt x="203200" y="406400"/>
                </a:lnTo>
                <a:cubicBezTo>
                  <a:pt x="90976" y="406400"/>
                  <a:pt x="0" y="315424"/>
                  <a:pt x="0" y="203200"/>
                </a:cubicBezTo>
                <a:cubicBezTo>
                  <a:pt x="0" y="90976"/>
                  <a:pt x="90976" y="0"/>
                  <a:pt x="203200" y="0"/>
                </a:cubicBezTo>
                <a:close/>
              </a:path>
            </a:pathLst>
          </a:custGeom>
          <a:gradFill flip="none" rotWithShape="1">
            <a:gsLst>
              <a:gs pos="0">
                <a:srgbClr val="FFC000">
                  <a:tint val="66000"/>
                  <a:satMod val="160000"/>
                  <a:alpha val="50000"/>
                </a:srgbClr>
              </a:gs>
              <a:gs pos="50000">
                <a:srgbClr val="FFC000">
                  <a:tint val="44500"/>
                  <a:satMod val="160000"/>
                  <a:alpha val="50000"/>
                </a:srgbClr>
              </a:gs>
              <a:gs pos="99000">
                <a:srgbClr val="FFC000">
                  <a:tint val="23500"/>
                  <a:satMod val="160000"/>
                  <a:alpha val="50000"/>
                </a:srgbClr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sz="1200"/>
          </a:p>
        </p:txBody>
      </p:sp>
      <p:sp>
        <p:nvSpPr>
          <p:cNvPr id="18" name="Freeform 5">
            <a:extLst>
              <a:ext uri="{FF2B5EF4-FFF2-40B4-BE49-F238E27FC236}">
                <a16:creationId xmlns:a16="http://schemas.microsoft.com/office/drawing/2014/main" id="{955EEA55-CBB0-9819-77D7-A383AD5922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041273" y="6014553"/>
            <a:ext cx="630587" cy="157647"/>
          </a:xfrm>
          <a:custGeom>
            <a:avLst/>
            <a:gdLst/>
            <a:ahLst/>
            <a:cxnLst/>
            <a:rect l="l" t="t" r="r" b="b"/>
            <a:pathLst>
              <a:path w="945880" h="236470">
                <a:moveTo>
                  <a:pt x="0" y="0"/>
                </a:moveTo>
                <a:lnTo>
                  <a:pt x="945880" y="0"/>
                </a:lnTo>
                <a:lnTo>
                  <a:pt x="945880" y="236470"/>
                </a:lnTo>
                <a:lnTo>
                  <a:pt x="0" y="23647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sz="1200"/>
          </a:p>
        </p:txBody>
      </p:sp>
      <p:sp>
        <p:nvSpPr>
          <p:cNvPr id="20" name="AutoShape 5">
            <a:extLst>
              <a:ext uri="{FF2B5EF4-FFF2-40B4-BE49-F238E27FC236}">
                <a16:creationId xmlns:a16="http://schemas.microsoft.com/office/drawing/2014/main" id="{25C60911-8721-C876-F3B7-F30583B50E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8372" y="4350123"/>
            <a:ext cx="11244902" cy="0"/>
          </a:xfrm>
          <a:prstGeom prst="line">
            <a:avLst/>
          </a:prstGeom>
          <a:ln w="38100" cap="flat">
            <a:solidFill>
              <a:srgbClr val="17726D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D801C05-9BDF-1C3C-CF6A-19A01A73576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22" name="Flowchart: Process 21">
              <a:extLst>
                <a:ext uri="{FF2B5EF4-FFF2-40B4-BE49-F238E27FC236}">
                  <a16:creationId xmlns:a16="http://schemas.microsoft.com/office/drawing/2014/main" id="{2BACE5DC-8689-EC2D-4CE4-8E173E7566E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lowchart: Process 22">
              <a:extLst>
                <a:ext uri="{FF2B5EF4-FFF2-40B4-BE49-F238E27FC236}">
                  <a16:creationId xmlns:a16="http://schemas.microsoft.com/office/drawing/2014/main" id="{C1611C6D-11C4-B6F2-4086-A5A27FBC5E4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4DCFF666-11C7-6A44-EA7D-FF3285909D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67" y="4652664"/>
            <a:ext cx="1700983" cy="1700983"/>
          </a:xfrm>
          <a:prstGeom prst="rect">
            <a:avLst/>
          </a:prstGeom>
        </p:spPr>
      </p:pic>
      <p:sp>
        <p:nvSpPr>
          <p:cNvPr id="28" name="Subtitle 2"/>
          <p:cNvSpPr txBox="1">
            <a:spLocks/>
          </p:cNvSpPr>
          <p:nvPr/>
        </p:nvSpPr>
        <p:spPr>
          <a:xfrm>
            <a:off x="2327448" y="4805804"/>
            <a:ext cx="7627718" cy="183202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>
                  <a:lumMod val="75000"/>
                </a:schemeClr>
              </a:buClr>
              <a:buFont typeface="Georgia"/>
              <a:buChar char="•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>
                  <a:lumMod val="75000"/>
                </a:schemeClr>
              </a:buClr>
              <a:buFont typeface="Georgia"/>
              <a:buChar char="▫"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5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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14000"/>
              </a:lnSpc>
              <a:buNone/>
            </a:pPr>
            <a:r>
              <a:rPr lang="en-US" sz="2200" b="1" dirty="0" err="1">
                <a:solidFill>
                  <a:srgbClr val="000000"/>
                </a:solidFill>
                <a:latin typeface="Garamond" pitchFamily="18" charset="0"/>
              </a:rPr>
              <a:t>Mr</a:t>
            </a:r>
            <a:r>
              <a:rPr lang="en-US" sz="2200" b="1" dirty="0">
                <a:solidFill>
                  <a:srgbClr val="000000"/>
                </a:solidFill>
                <a:latin typeface="Garamond" pitchFamily="18" charset="0"/>
              </a:rPr>
              <a:t> XXXX</a:t>
            </a:r>
            <a:br>
              <a:rPr lang="en-US" sz="2200" b="1" dirty="0">
                <a:solidFill>
                  <a:srgbClr val="000000"/>
                </a:solidFill>
                <a:latin typeface="Garamond" pitchFamily="18" charset="0"/>
              </a:rPr>
            </a:br>
            <a:r>
              <a:rPr lang="en-US" sz="2200" b="1" dirty="0">
                <a:solidFill>
                  <a:srgbClr val="000000"/>
                </a:solidFill>
                <a:latin typeface="Garamond" pitchFamily="18" charset="0"/>
              </a:rPr>
              <a:t>Department  of CSE</a:t>
            </a:r>
          </a:p>
          <a:p>
            <a:pPr marL="109728" indent="0">
              <a:lnSpc>
                <a:spcPct val="114000"/>
              </a:lnSpc>
              <a:buNone/>
            </a:pPr>
            <a:r>
              <a:rPr lang="en-US" sz="2200" b="1" dirty="0">
                <a:solidFill>
                  <a:srgbClr val="000000"/>
                </a:solidFill>
                <a:latin typeface="Garamond" pitchFamily="18" charset="0"/>
              </a:rPr>
              <a:t>Bangladesh University of Engineering and Technology</a:t>
            </a:r>
          </a:p>
          <a:p>
            <a:pPr marL="109728" indent="0">
              <a:lnSpc>
                <a:spcPct val="114000"/>
              </a:lnSpc>
              <a:buNone/>
            </a:pPr>
            <a:r>
              <a:rPr lang="en-US" sz="2200" b="1" dirty="0">
                <a:solidFill>
                  <a:srgbClr val="000000"/>
                </a:solidFill>
                <a:latin typeface="Garamond" pitchFamily="18" charset="0"/>
              </a:rPr>
              <a:t>Dhaka, Bangladesh </a:t>
            </a:r>
          </a:p>
        </p:txBody>
      </p:sp>
      <p:sp>
        <p:nvSpPr>
          <p:cNvPr id="29" name="Title 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0567" y="3548290"/>
            <a:ext cx="1364384" cy="62132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002060"/>
                </a:solidFill>
                <a:latin typeface="Garamond" pitchFamily="18" charset="0"/>
              </a:rPr>
              <a:t>Topic:</a:t>
            </a: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C723717-82FC-4CCE-FF24-8E793EF508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0566" y="3009534"/>
            <a:ext cx="18596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Paper ID:</a:t>
            </a:r>
            <a:endParaRPr lang="en-US" sz="3200" dirty="0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88F6735D-CBE3-943E-409A-6DC92994E9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34" y="619597"/>
            <a:ext cx="1474366" cy="136419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2A9F14B-158E-A713-935C-C186A9DDAC5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4566" y="661793"/>
            <a:ext cx="2297145" cy="1022948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8FF75EB1-B75A-7055-AEB4-E2666B879C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001012" y="1083670"/>
            <a:ext cx="753324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2024 IEEE CONFERENCE ON COMPUTING,</a:t>
            </a:r>
          </a:p>
          <a:p>
            <a:pPr algn="ctr"/>
            <a:r>
              <a:rPr lang="en-GB" sz="2850" b="1" dirty="0">
                <a:solidFill>
                  <a:srgbClr val="00206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APPLICATION AND SYSTEMS (COMPAS)</a:t>
            </a:r>
            <a:endParaRPr lang="en-US" sz="2850" b="1" dirty="0">
              <a:solidFill>
                <a:srgbClr val="00206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F64755C-015B-0675-D16D-F3CE1708D0FD}"/>
              </a:ext>
            </a:extLst>
          </p:cNvPr>
          <p:cNvSpPr txBox="1">
            <a:spLocks/>
          </p:cNvSpPr>
          <p:nvPr/>
        </p:nvSpPr>
        <p:spPr>
          <a:xfrm>
            <a:off x="1998627" y="2100967"/>
            <a:ext cx="7239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dirty="0">
                <a:latin typeface="Bahnschrift" panose="020B0502040204020203" pitchFamily="34" charset="0"/>
                <a:cs typeface="Poppins" panose="00000500000000000000" pitchFamily="2" charset="0"/>
              </a:rPr>
              <a:t>CUET IT Business Incubator, Chattogram, Bangladesh</a:t>
            </a:r>
          </a:p>
          <a:p>
            <a:pPr algn="ctr"/>
            <a:r>
              <a:rPr lang="en-GB" dirty="0">
                <a:latin typeface="Bahnschrift" panose="020B0502040204020203" pitchFamily="34" charset="0"/>
                <a:cs typeface="Poppins" panose="00000500000000000000" pitchFamily="2" charset="0"/>
              </a:rPr>
              <a:t>25</a:t>
            </a:r>
            <a:r>
              <a:rPr lang="en-GB" baseline="30000" dirty="0">
                <a:latin typeface="Bahnschrift" panose="020B0502040204020203" pitchFamily="34" charset="0"/>
                <a:cs typeface="Poppins" panose="00000500000000000000" pitchFamily="2" charset="0"/>
              </a:rPr>
              <a:t>th</a:t>
            </a:r>
            <a:r>
              <a:rPr lang="en-GB" dirty="0">
                <a:latin typeface="Bahnschrift" panose="020B0502040204020203" pitchFamily="34" charset="0"/>
                <a:cs typeface="Poppins" panose="00000500000000000000" pitchFamily="2" charset="0"/>
              </a:rPr>
              <a:t> &amp; 26</a:t>
            </a:r>
            <a:r>
              <a:rPr lang="en-GB" baseline="30000" dirty="0">
                <a:latin typeface="Bahnschrift" panose="020B0502040204020203" pitchFamily="34" charset="0"/>
                <a:cs typeface="Poppins" panose="00000500000000000000" pitchFamily="2" charset="0"/>
              </a:rPr>
              <a:t>th</a:t>
            </a:r>
            <a:r>
              <a:rPr lang="en-GB" dirty="0">
                <a:latin typeface="Bahnschrift" panose="020B0502040204020203" pitchFamily="34" charset="0"/>
                <a:cs typeface="Poppins" panose="00000500000000000000" pitchFamily="2" charset="0"/>
              </a:rPr>
              <a:t> September 2024</a:t>
            </a:r>
            <a:endParaRPr lang="en-US" sz="1800" dirty="0">
              <a:latin typeface="Bahnschrift" panose="020B0502040204020203" pitchFamily="34" charset="0"/>
              <a:cs typeface="Poppins" panose="00000500000000000000" pitchFamily="2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F3F79D6A-57C7-B0D8-5F94-C8BEE8F1007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/>
          <a:srcRect t="8680" r="8371" b="9357"/>
          <a:stretch/>
        </p:blipFill>
        <p:spPr>
          <a:xfrm>
            <a:off x="0" y="3063521"/>
            <a:ext cx="1998627" cy="116324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AB2E8D1-7F04-8869-F69E-F91CAEEFFB7C}"/>
              </a:ext>
            </a:extLst>
          </p:cNvPr>
          <p:cNvSpPr txBox="1"/>
          <p:nvPr/>
        </p:nvSpPr>
        <p:spPr>
          <a:xfrm>
            <a:off x="2026516" y="3001615"/>
            <a:ext cx="26026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Garamond" pitchFamily="18" charset="0"/>
              </a:rPr>
              <a:t>220</a:t>
            </a:r>
            <a:endParaRPr lang="en-US" sz="3200" dirty="0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5951AEC-3C41-58F7-03F4-F7EF708A2621}"/>
              </a:ext>
            </a:extLst>
          </p:cNvPr>
          <p:cNvSpPr txBox="1">
            <a:spLocks/>
          </p:cNvSpPr>
          <p:nvPr/>
        </p:nvSpPr>
        <p:spPr>
          <a:xfrm>
            <a:off x="1466852" y="3548290"/>
            <a:ext cx="5867398" cy="62132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Deep Learning Design </a:t>
            </a:r>
            <a:endParaRPr lang="en-US" sz="3200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CC4DCA41-88C6-9C9F-CE4B-AD2E40C8099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32660" y="1144065"/>
            <a:ext cx="7132320" cy="16157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496A3608-5FA3-9812-27E5-87E51506958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7" name="Flowchart: Process 16">
              <a:extLst>
                <a:ext uri="{FF2B5EF4-FFF2-40B4-BE49-F238E27FC236}">
                  <a16:creationId xmlns:a16="http://schemas.microsoft.com/office/drawing/2014/main" id="{FC6AE912-D415-0ED7-EC7D-89D70249AE4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383098B1-F485-98AC-58FD-BC2028A6F6E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Reference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6D07D2FA-44C2-47AC-B18F-66E98F629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1981254"/>
            <a:ext cx="11475027" cy="196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Cite important references in IEEE format.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Keep it minimal, with key papers only.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Avoid overcrowding the slide; list references concisely.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5EBEF04-6E16-4C75-A794-72BAE3AE6A94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848390602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DD4BE7E3-A7E1-DFA9-D911-C5F87EEE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FB586724-E370-A63B-1F7B-F9DC5FF568CD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E67150DB-574B-A285-F54F-FF31EAE420B6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" name="TextBox 14">
              <a:extLst>
                <a:ext uri="{FF2B5EF4-FFF2-40B4-BE49-F238E27FC236}">
                  <a16:creationId xmlns:a16="http://schemas.microsoft.com/office/drawing/2014/main" id="{1EBDFB08-407A-EAFD-4170-06E766B52093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9</a:t>
              </a:r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8C6A5114-8364-C669-09BB-77BBCC2DA69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3B89CFEA-D19F-5643-DFDD-DB400514C16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9620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F3212FA-ABB4-5BA9-8C05-AACF2D84D05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5" name="Flowchart: Process 14">
              <a:extLst>
                <a:ext uri="{FF2B5EF4-FFF2-40B4-BE49-F238E27FC236}">
                  <a16:creationId xmlns:a16="http://schemas.microsoft.com/office/drawing/2014/main" id="{560370B2-6A62-E9FE-69FD-CB92D618135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EAE2C8EB-5300-E552-E4B1-6D1FD8BED46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3453957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09968C8A-BDBC-42D8-B2C4-32624A4AD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51" y="2586077"/>
            <a:ext cx="11475027" cy="1685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Design: Use consistent fonts, colors, and layouts. Avoid clutter.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Text: Keep slides minimal with 5-6 bullet points per slide.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Visuals: Focus on images, graphs, and diagrams for easy comprehension.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4F8A5F-AB28-077A-6D42-39878A62C5FC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437185126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grpSp>
        <p:nvGrpSpPr>
          <p:cNvPr id="11" name="Group 12">
            <a:extLst>
              <a:ext uri="{FF2B5EF4-FFF2-40B4-BE49-F238E27FC236}">
                <a16:creationId xmlns:a16="http://schemas.microsoft.com/office/drawing/2014/main" id="{0C09DEB1-01CE-27D1-E122-1024A7C9BC2E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271AB9A-3B4B-8EBF-8BAB-8947BE372FFA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7" name="TextBox 14">
              <a:extLst>
                <a:ext uri="{FF2B5EF4-FFF2-40B4-BE49-F238E27FC236}">
                  <a16:creationId xmlns:a16="http://schemas.microsoft.com/office/drawing/2014/main" id="{E72307D7-0225-C926-ABCE-5F72D563BDCF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10</a:t>
              </a:r>
            </a:p>
          </p:txBody>
        </p:sp>
      </p:grpSp>
      <p:pic>
        <p:nvPicPr>
          <p:cNvPr id="4" name="Picture 2">
            <a:extLst>
              <a:ext uri="{FF2B5EF4-FFF2-40B4-BE49-F238E27FC236}">
                <a16:creationId xmlns:a16="http://schemas.microsoft.com/office/drawing/2014/main" id="{25BFEC6A-E136-5595-6BF0-7D3A9901E3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97EDF3B2-154F-1CDF-129B-A331B1E4940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0045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24EC04E-2235-07DF-F7EF-D447E28A321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5" name="Flowchart: Process 14">
              <a:extLst>
                <a:ext uri="{FF2B5EF4-FFF2-40B4-BE49-F238E27FC236}">
                  <a16:creationId xmlns:a16="http://schemas.microsoft.com/office/drawing/2014/main" id="{B6DDA543-B6B2-D125-A388-A2D190145AC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F916BCE6-A639-3541-4F25-5A338081D72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3453957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2" name="Title 12"/>
          <p:cNvSpPr txBox="1">
            <a:spLocks/>
          </p:cNvSpPr>
          <p:nvPr/>
        </p:nvSpPr>
        <p:spPr>
          <a:xfrm>
            <a:off x="1839924" y="2201500"/>
            <a:ext cx="7880272" cy="2372106"/>
          </a:xfrm>
          <a:prstGeom prst="rect">
            <a:avLst/>
          </a:prstGeom>
        </p:spPr>
        <p:txBody>
          <a:bodyPr vert="horz" anchor="ctr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7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wardian Script ITC" pitchFamily="66" charset="0"/>
              </a:rPr>
              <a:t>Thank You !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2A217B-B757-7B93-E925-CC67C7A08DA7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51006202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17" name="Date Placeholder 6">
            <a:extLst>
              <a:ext uri="{FF2B5EF4-FFF2-40B4-BE49-F238E27FC236}">
                <a16:creationId xmlns:a16="http://schemas.microsoft.com/office/drawing/2014/main" id="{CA1743BE-6884-F4E1-51CB-FF0AD4E3C0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98DDC10-5AD2-91A9-51F2-486C744C2F9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5DC7DD5F-2E5C-2481-76B1-68D6D4DC9B91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3942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911B2614-D4C2-686D-3950-22E3A6180EC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9" name="Flowchart: Process 8">
              <a:extLst>
                <a:ext uri="{FF2B5EF4-FFF2-40B4-BE49-F238E27FC236}">
                  <a16:creationId xmlns:a16="http://schemas.microsoft.com/office/drawing/2014/main" id="{658B064F-BF5A-80C9-5B05-F0939E640B9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Process 13">
              <a:extLst>
                <a:ext uri="{FF2B5EF4-FFF2-40B4-BE49-F238E27FC236}">
                  <a16:creationId xmlns:a16="http://schemas.microsoft.com/office/drawing/2014/main" id="{0A5D7311-C808-7E35-3F02-F1074292E84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Outline of Presentation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3453957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Abstract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Introduction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Literature Review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Methodology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Proposed Work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Result and Discussion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Conclusion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Reference </a:t>
            </a:r>
          </a:p>
          <a:p>
            <a:pPr>
              <a:buFont typeface="Arial" pitchFamily="34" charset="0"/>
              <a:buChar char="•"/>
              <a:defRPr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659646-BD4A-D6E6-9DF7-89A82630129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829037513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78ED2A5B-C98A-6FA8-516E-01E70DD5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1026" name="Group 12">
            <a:extLst>
              <a:ext uri="{FF2B5EF4-FFF2-40B4-BE49-F238E27FC236}">
                <a16:creationId xmlns:a16="http://schemas.microsoft.com/office/drawing/2014/main" id="{38231343-A29D-CB89-0843-3BB9F5EC69BE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027" name="Freeform 13">
              <a:extLst>
                <a:ext uri="{FF2B5EF4-FFF2-40B4-BE49-F238E27FC236}">
                  <a16:creationId xmlns:a16="http://schemas.microsoft.com/office/drawing/2014/main" id="{1905F193-A2F1-D21E-7B6D-A20ABC42CD61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028" name="TextBox 14">
              <a:extLst>
                <a:ext uri="{FF2B5EF4-FFF2-40B4-BE49-F238E27FC236}">
                  <a16:creationId xmlns:a16="http://schemas.microsoft.com/office/drawing/2014/main" id="{ECB408F5-9D24-8BFC-AD94-AF0DC4542271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1</a:t>
              </a:r>
            </a:p>
          </p:txBody>
        </p:sp>
      </p:grpSp>
      <p:pic>
        <p:nvPicPr>
          <p:cNvPr id="2" name="Picture 2">
            <a:extLst>
              <a:ext uri="{FF2B5EF4-FFF2-40B4-BE49-F238E27FC236}">
                <a16:creationId xmlns:a16="http://schemas.microsoft.com/office/drawing/2014/main" id="{E1315F2E-7E00-8485-F50F-64BCC4B33D47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7BEF72B4-2B78-11E8-7177-480FD4FF9549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9582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6436F8AE-2C46-273D-8D90-B5331FF9BA1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5" name="Flowchart: Process 14">
              <a:extLst>
                <a:ext uri="{FF2B5EF4-FFF2-40B4-BE49-F238E27FC236}">
                  <a16:creationId xmlns:a16="http://schemas.microsoft.com/office/drawing/2014/main" id="{FDD737A3-133C-084A-1A37-065ECBDEFAD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2A2E1D3F-8C11-59E1-D1F4-A635A833C36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Abstract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id="{440D6DFB-4263-40CE-9960-6EBFD560C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2258253"/>
            <a:ext cx="11475027" cy="1408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Briefly summarize your work.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Use bullet points or short sentences for clarity.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2EDABE6-ADE4-B488-26C2-955FAA1BA0FA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327803175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94C06C66-EE35-5E0A-51B4-D7297279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8372558-E56B-4539-FDFC-17440941CD0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7">
            <a:extLst>
              <a:ext uri="{FF2B5EF4-FFF2-40B4-BE49-F238E27FC236}">
                <a16:creationId xmlns:a16="http://schemas.microsoft.com/office/drawing/2014/main" id="{8CB880C3-506B-F129-29D1-44B3A8E7AB0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 12">
            <a:extLst>
              <a:ext uri="{FF2B5EF4-FFF2-40B4-BE49-F238E27FC236}">
                <a16:creationId xmlns:a16="http://schemas.microsoft.com/office/drawing/2014/main" id="{8B1E6DED-485E-BBB0-6B85-BEE53417FA46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F159244B-9A0F-044F-D966-DEFE51C41E4E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79055CAF-576A-1E4F-4065-AAAAF484AA50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217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FFFAEFCD-8158-7C1E-C7B0-65B1C1246C2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7" name="Flowchart: Process 16">
              <a:extLst>
                <a:ext uri="{FF2B5EF4-FFF2-40B4-BE49-F238E27FC236}">
                  <a16:creationId xmlns:a16="http://schemas.microsoft.com/office/drawing/2014/main" id="{7BC88339-E690-3E71-86EE-D2E93D8796D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04368459-D619-1478-C942-D0969A9FE66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Introduction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5" name="Rectangle 4">
            <a:extLst>
              <a:ext uri="{FF2B5EF4-FFF2-40B4-BE49-F238E27FC236}">
                <a16:creationId xmlns:a16="http://schemas.microsoft.com/office/drawing/2014/main" id="{EC0FABD8-82B2-40A0-8CD8-43A681124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1981254"/>
            <a:ext cx="11475027" cy="196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Introduce the research background and significance.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Clearly define the problem and objectives.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Limit text, focus on visuals like diagrams or graphs to explain key points.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E7B13F8-D8A0-19DF-2B0A-4B741762193A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906767173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862BDF76-C5C9-D8E0-A6F8-B6C1372641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E2540FA5-4534-D256-6701-BC7972844669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BE057388-1D75-7542-ED73-637CFBDC17F4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83AFBFE7-DB19-C69F-3EC2-0EB4FE55472E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3</a:t>
              </a:r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D34F875C-EDBB-D522-BF8F-9BF72C12FC6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0F2AC307-1AA3-5AAA-748E-0455A41284CD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424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C65746CB-5E58-94A1-DF17-DFCA2BF1AAB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9" name="Flowchart: Process 18">
              <a:extLst>
                <a:ext uri="{FF2B5EF4-FFF2-40B4-BE49-F238E27FC236}">
                  <a16:creationId xmlns:a16="http://schemas.microsoft.com/office/drawing/2014/main" id="{E8D12A52-07B8-C6F9-68BE-7CA6AE4E287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Process 19">
              <a:extLst>
                <a:ext uri="{FF2B5EF4-FFF2-40B4-BE49-F238E27FC236}">
                  <a16:creationId xmlns:a16="http://schemas.microsoft.com/office/drawing/2014/main" id="{B7316CB1-418A-8BFE-9E5F-EFD905B685D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Literature Review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6" name="Rectangle 4">
            <a:extLst>
              <a:ext uri="{FF2B5EF4-FFF2-40B4-BE49-F238E27FC236}">
                <a16:creationId xmlns:a16="http://schemas.microsoft.com/office/drawing/2014/main" id="{6CB4AAE6-3A44-42E2-B913-6BFB0B7E9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1981254"/>
            <a:ext cx="11475027" cy="196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Mention major relevant studies briefly.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Focus on gaps in the literature that your research addresses.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Use graphs or comparison tables for easy understanding..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BC48C9F-C9ED-8CCD-3719-714B10BA1A2D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473474008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D7F0D8A2-B830-BE0A-C295-F2D02E6CC3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4043AE3F-DF44-6C81-5D5D-A8D2C85346A9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C32F983D-A293-4E3D-66EF-EF6CE291FB13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23EFFFF2-E04F-A863-DBF1-DCC8E23B82F0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4</a:t>
              </a:r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1040A97A-E7C7-915F-AD68-304D281E64F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673E1EBF-510C-6399-6FC7-B7A77593DF8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9012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1F41BF08-53C0-2DBB-35D7-A69A418759C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7" name="Flowchart: Process 16">
              <a:extLst>
                <a:ext uri="{FF2B5EF4-FFF2-40B4-BE49-F238E27FC236}">
                  <a16:creationId xmlns:a16="http://schemas.microsoft.com/office/drawing/2014/main" id="{C683A41B-DD03-A5FB-4389-F5B63CE4978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E8197672-4A4D-0661-E23A-1CDC643B9FF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Methodology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6" name="Rectangle 4">
            <a:extLst>
              <a:ext uri="{FF2B5EF4-FFF2-40B4-BE49-F238E27FC236}">
                <a16:creationId xmlns:a16="http://schemas.microsoft.com/office/drawing/2014/main" id="{E33DB4CE-F558-4CF5-B30F-74340ECACB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1981254"/>
            <a:ext cx="11475027" cy="196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Outline your research methods, tools, and processes.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Use flowcharts or diagrams to explain complex steps.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Avoid heavy text; focus on visuals and bullet points.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737BA9-3F83-EA33-B8B3-02A7A2F177B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009621243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45A9515-D8A2-E4BD-C279-D7255E2218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7C99C9D8-1D0E-56D9-918E-B025ACCE841C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F8F13B9D-2EA4-8E6A-DF66-C68BF7CD3C34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F3DB685D-05F9-E286-4F7A-13BEE03DA6FC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5</a:t>
              </a:r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81124C7F-CB50-801A-798A-61D891D823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9E0DE6B8-5573-4A5A-0800-EC697ACA4E0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568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8DE70A0-88BC-CD82-F6A7-AEDAB8B83DE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8764993C-40F6-5BFC-330E-01AA72D85A7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lowchart: Process 18">
              <a:extLst>
                <a:ext uri="{FF2B5EF4-FFF2-40B4-BE49-F238E27FC236}">
                  <a16:creationId xmlns:a16="http://schemas.microsoft.com/office/drawing/2014/main" id="{E02EF5C4-0C8E-B3D5-FCF0-C72036B7ACD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998348" y="5669588"/>
            <a:ext cx="6498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cs typeface="Times New Roman" pitchFamily="18" charset="0"/>
              </a:rPr>
              <a:t>Fig: Cross-sectional view.</a:t>
            </a:r>
          </a:p>
        </p:txBody>
      </p:sp>
      <p:sp>
        <p:nvSpPr>
          <p:cNvPr id="18" name="Title 9"/>
          <p:cNvSpPr txBox="1">
            <a:spLocks/>
          </p:cNvSpPr>
          <p:nvPr/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Proposed Work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B2DA7694-5FD5-4131-9E10-A9BD79F54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1981254"/>
            <a:ext cx="11475027" cy="196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Present your unique contribution or solution.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Use diagrams, figures, or schematics to explain the design or approach.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Clearly highlight the innovation and relevance to the problem..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A8415CE-3AE9-C5E3-C81E-3767ED8F32B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95353549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8FCCEF9A-C288-33E7-9844-BECDDEAA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CEE05986-6384-5481-B39C-7A755B0A231A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FE76E154-40BB-1D2C-43F9-FEDFD78CAA64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D7D1497B-D300-12FF-1D99-6175309F61CF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6</a:t>
              </a:r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71CFA5F3-4D45-5E13-9727-E87414756FA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FC3A6985-F55C-89DE-C43C-4EF19209E48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6366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5F14309D-E784-BB15-041C-BB8A47FC066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6" name="Flowchart: Process 15">
              <a:extLst>
                <a:ext uri="{FF2B5EF4-FFF2-40B4-BE49-F238E27FC236}">
                  <a16:creationId xmlns:a16="http://schemas.microsoft.com/office/drawing/2014/main" id="{64D1893A-FE95-B4FA-E3D5-33F349639D8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31B6572D-CBD7-165B-E597-703C41B7DB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Result and Discussion 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id="{0C581EFC-810A-46C9-8CDD-13D56D27A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1981254"/>
            <a:ext cx="11475027" cy="1962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Present your findings with graphs, tables, or charts.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Focus on key results that support your conclusion.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Discuss the implications of the results in context with the problem.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B40FCB-76D0-D787-6AD1-7B72C8B73858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293145546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ABD5A150-5A0F-1EF3-3C33-1EB09668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C30F4825-23C7-F32A-0FFF-42D94F8F2B69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DD95C75E-0071-237F-4A96-CD0E699D0EBE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3" name="TextBox 14">
              <a:extLst>
                <a:ext uri="{FF2B5EF4-FFF2-40B4-BE49-F238E27FC236}">
                  <a16:creationId xmlns:a16="http://schemas.microsoft.com/office/drawing/2014/main" id="{07321A60-4628-15FE-188D-88864F7EEB5F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7</a:t>
              </a:r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75ED8FD8-84F9-FB4B-E7F8-A36D3FA4A67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2CD56D14-8BD3-96D5-D116-13ED5D58558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2907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94C681F9-AC68-46BE-5DF2-E7B38E70CBB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0" y="0"/>
            <a:ext cx="12192000" cy="625651"/>
            <a:chOff x="0" y="0"/>
            <a:chExt cx="12192000" cy="625651"/>
          </a:xfrm>
        </p:grpSpPr>
        <p:sp>
          <p:nvSpPr>
            <p:cNvPr id="17" name="Flowchart: Process 16">
              <a:extLst>
                <a:ext uri="{FF2B5EF4-FFF2-40B4-BE49-F238E27FC236}">
                  <a16:creationId xmlns:a16="http://schemas.microsoft.com/office/drawing/2014/main" id="{2AE6C908-5757-C9C6-3B4A-F53406F6E14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2192000" cy="441885"/>
            </a:xfrm>
            <a:prstGeom prst="flowChartProcess">
              <a:avLst/>
            </a:prstGeom>
            <a:solidFill>
              <a:srgbClr val="FAA41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E5689F24-5E8F-F026-5BB4-1B1C3F55459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199086" y="441885"/>
              <a:ext cx="4992913" cy="183766"/>
            </a:xfrm>
            <a:prstGeom prst="flowChartProcess">
              <a:avLst/>
            </a:prstGeom>
            <a:solidFill>
              <a:srgbClr val="45448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cs typeface="Times New Roman" pitchFamily="18" charset="0"/>
              </a:rPr>
              <a:t>Conclusion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B236BD-4951-71CA-AFC7-67D090224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4" y="6327933"/>
            <a:ext cx="12102790" cy="524107"/>
          </a:xfrm>
          <a:prstGeom prst="rect">
            <a:avLst/>
          </a:prstGeom>
        </p:spPr>
      </p:pic>
      <p:sp>
        <p:nvSpPr>
          <p:cNvPr id="15" name="Rectangle 4">
            <a:extLst>
              <a:ext uri="{FF2B5EF4-FFF2-40B4-BE49-F238E27FC236}">
                <a16:creationId xmlns:a16="http://schemas.microsoft.com/office/drawing/2014/main" id="{89A26383-FA35-4180-9C17-DB6B623E0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5" y="1704255"/>
            <a:ext cx="11475027" cy="2516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endParaRPr kumimoji="0" lang="en-US" altLang="en-US" sz="24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Summarize the key takeaways of your research.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Mention future directions or applications of the work.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Keep the slide simple and impactful.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98B7177-A495-F495-E5A4-BC03E4077E6A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908161500"/>
              </p:ext>
            </p:extLst>
          </p:nvPr>
        </p:nvGraphicFramePr>
        <p:xfrm>
          <a:off x="44604" y="6330906"/>
          <a:ext cx="12102790" cy="5791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102790">
                  <a:extLst>
                    <a:ext uri="{9D8B030D-6E8A-4147-A177-3AD203B41FA5}">
                      <a16:colId xmlns:a16="http://schemas.microsoft.com/office/drawing/2014/main" val="3674735876"/>
                    </a:ext>
                  </a:extLst>
                </a:gridCol>
              </a:tblGrid>
              <a:tr h="5241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CUET IT Business Incubator, Chattogram, Bangladesh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25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&amp; 26</a:t>
                      </a:r>
                      <a:r>
                        <a:rPr lang="en-US" sz="1600" baseline="300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th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  <a:latin typeface="Helvetica" pitchFamily="2" charset="0"/>
                        </a:rPr>
                        <a:t> September 2024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86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35611"/>
                  </a:ext>
                </a:extLst>
              </a:tr>
            </a:tbl>
          </a:graphicData>
        </a:graphic>
      </p:graphicFrame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50C875A1-D58E-3E71-6AFD-82207379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04" y="5915810"/>
            <a:ext cx="2876396" cy="412123"/>
          </a:xfrm>
          <a:ln>
            <a:noFill/>
          </a:ln>
        </p:spPr>
        <p:txBody>
          <a:bodyPr/>
          <a:lstStyle/>
          <a:p>
            <a:pPr algn="ctr"/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 September 2024</a:t>
            </a:r>
          </a:p>
        </p:txBody>
      </p:sp>
      <p:grpSp>
        <p:nvGrpSpPr>
          <p:cNvPr id="7" name="Group 12">
            <a:extLst>
              <a:ext uri="{FF2B5EF4-FFF2-40B4-BE49-F238E27FC236}">
                <a16:creationId xmlns:a16="http://schemas.microsoft.com/office/drawing/2014/main" id="{C9768D52-D28E-E272-CB17-A773BFE0DE11}"/>
              </a:ext>
            </a:extLst>
          </p:cNvPr>
          <p:cNvGrpSpPr/>
          <p:nvPr/>
        </p:nvGrpSpPr>
        <p:grpSpPr>
          <a:xfrm>
            <a:off x="11538857" y="5828369"/>
            <a:ext cx="338772" cy="362537"/>
            <a:chOff x="0" y="0"/>
            <a:chExt cx="812800" cy="869819"/>
          </a:xfrm>
        </p:grpSpPr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9C2FC593-083E-D097-E53A-D082260AD653}"/>
                </a:ext>
              </a:extLst>
            </p:cNvPr>
            <p:cNvSpPr/>
            <p:nvPr/>
          </p:nvSpPr>
          <p:spPr>
            <a:xfrm>
              <a:off x="0" y="0"/>
              <a:ext cx="812800" cy="869819"/>
            </a:xfrm>
            <a:custGeom>
              <a:avLst/>
              <a:gdLst/>
              <a:ahLst/>
              <a:cxnLst/>
              <a:rect l="l" t="t" r="r" b="b"/>
              <a:pathLst>
                <a:path w="812800" h="869819">
                  <a:moveTo>
                    <a:pt x="406400" y="0"/>
                  </a:moveTo>
                  <a:cubicBezTo>
                    <a:pt x="181951" y="0"/>
                    <a:pt x="0" y="194716"/>
                    <a:pt x="0" y="434909"/>
                  </a:cubicBezTo>
                  <a:cubicBezTo>
                    <a:pt x="0" y="675103"/>
                    <a:pt x="181951" y="869819"/>
                    <a:pt x="406400" y="869819"/>
                  </a:cubicBezTo>
                  <a:cubicBezTo>
                    <a:pt x="630849" y="869819"/>
                    <a:pt x="812800" y="675103"/>
                    <a:pt x="812800" y="434909"/>
                  </a:cubicBezTo>
                  <a:cubicBezTo>
                    <a:pt x="812800" y="194716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EFE"/>
            </a:solidFill>
            <a:ln w="9525" cap="sq">
              <a:solidFill>
                <a:srgbClr val="FD6220"/>
              </a:solidFill>
              <a:prstDash val="solid"/>
              <a:miter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2" name="TextBox 14">
              <a:extLst>
                <a:ext uri="{FF2B5EF4-FFF2-40B4-BE49-F238E27FC236}">
                  <a16:creationId xmlns:a16="http://schemas.microsoft.com/office/drawing/2014/main" id="{D5A1EE3E-217B-CAD1-035C-0D6CD2AFD200}"/>
                </a:ext>
              </a:extLst>
            </p:cNvPr>
            <p:cNvSpPr txBox="1"/>
            <p:nvPr/>
          </p:nvSpPr>
          <p:spPr>
            <a:xfrm>
              <a:off x="76200" y="52970"/>
              <a:ext cx="660400" cy="735303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587"/>
                </a:lnSpc>
                <a:spcBef>
                  <a:spcPct val="0"/>
                </a:spcBef>
              </a:pPr>
              <a:r>
                <a:rPr lang="en-US" sz="1133" dirty="0">
                  <a:solidFill>
                    <a:srgbClr val="191919"/>
                  </a:solidFill>
                  <a:latin typeface="Gotham"/>
                  <a:ea typeface="Gotham"/>
                  <a:cs typeface="Gotham"/>
                  <a:sym typeface="Gotham"/>
                </a:rPr>
                <a:t>8</a:t>
              </a:r>
            </a:p>
          </p:txBody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5C0B4CD1-529B-FBC5-0C7D-471F3332453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2734" y="443409"/>
            <a:ext cx="946917" cy="87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7">
            <a:extLst>
              <a:ext uri="{FF2B5EF4-FFF2-40B4-BE49-F238E27FC236}">
                <a16:creationId xmlns:a16="http://schemas.microsoft.com/office/drawing/2014/main" id="{DDA9D695-71EC-CE57-3D29-B80C8822EDAC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00850" y="654314"/>
            <a:ext cx="1493901" cy="665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2423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03460604_win32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.potx" id="{7B9FCAFE-DDE5-4198-9987-54DFCAD80598}" vid="{6015A8B0-C387-4E39-945C-0F39E3EB10B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tf03460604_win32</Template>
  <TotalTime>443</TotalTime>
  <Words>532</Words>
  <Application>Microsoft Office PowerPoint</Application>
  <PresentationFormat>Widescreen</PresentationFormat>
  <Paragraphs>131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Arial</vt:lpstr>
      <vt:lpstr>Bahnschrift</vt:lpstr>
      <vt:lpstr>Baskerville Old Face</vt:lpstr>
      <vt:lpstr>Calibri</vt:lpstr>
      <vt:lpstr>Edwardian Script ITC</vt:lpstr>
      <vt:lpstr>Garamond</vt:lpstr>
      <vt:lpstr>Georgia</vt:lpstr>
      <vt:lpstr>Gotham</vt:lpstr>
      <vt:lpstr>Helvetica</vt:lpstr>
      <vt:lpstr>Poppins</vt:lpstr>
      <vt:lpstr>Times New Roman</vt:lpstr>
      <vt:lpstr>Wingdings</vt:lpstr>
      <vt:lpstr>Wingdings 2</vt:lpstr>
      <vt:lpstr>tf03460604_win32</vt:lpstr>
      <vt:lpstr>PowerPoint Presentation</vt:lpstr>
      <vt:lpstr>Outline of Presentation</vt:lpstr>
      <vt:lpstr>Abstract</vt:lpstr>
      <vt:lpstr>Introduction </vt:lpstr>
      <vt:lpstr>Literature Review </vt:lpstr>
      <vt:lpstr>Methodology</vt:lpstr>
      <vt:lpstr>PowerPoint Presentation</vt:lpstr>
      <vt:lpstr>Result and Discussion </vt:lpstr>
      <vt:lpstr>Conclusion</vt:lpstr>
      <vt:lpstr>Reference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>joo</dc:creator>
  <cp:lastModifiedBy>Tabil Ahammed</cp:lastModifiedBy>
  <cp:revision>33</cp:revision>
  <dcterms:created xsi:type="dcterms:W3CDTF">2021-03-30T06:05:31Z</dcterms:created>
  <dcterms:modified xsi:type="dcterms:W3CDTF">2024-09-17T10:42:21Z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